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112" d="100"/>
          <a:sy n="112" d="100"/>
        </p:scale>
        <p:origin x="-174" y="18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0%B5%D0%BF%D0%B5%D1%81%D1%82%D0%BE%D0%BA" TargetMode="External"/><Relationship Id="rId3" Type="http://schemas.openxmlformats.org/officeDocument/2006/relationships/hyperlink" Target="http://ru.wikipedia.org/wiki/%D0%A2%D1%80%D0%B0%D0%B2%D0%B0" TargetMode="External"/><Relationship Id="rId7" Type="http://schemas.openxmlformats.org/officeDocument/2006/relationships/hyperlink" Target="http://ru.wikipedia.org/wiki/%D0%9B%D0%B8%D1%81%D1%82" TargetMode="External"/><Relationship Id="rId12" Type="http://schemas.openxmlformats.org/officeDocument/2006/relationships/image" Target="../media/image7.jpeg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A1%D1%82%D0%B5%D0%B1%D0%B5%D0%BB%D1%8C" TargetMode="External"/><Relationship Id="rId11" Type="http://schemas.openxmlformats.org/officeDocument/2006/relationships/hyperlink" Target="http://ru.wikipedia.org/wiki/%D0%A1%D1%82%D1%80%D1%83%D1%87%D0%BE%D0%BA" TargetMode="External"/><Relationship Id="rId5" Type="http://schemas.openxmlformats.org/officeDocument/2006/relationships/hyperlink" Target="http://ru.wikipedia.org/wiki/%D0%9A%D0%BE%D1%80%D0%B5%D0%BD%D1%8C" TargetMode="External"/><Relationship Id="rId10" Type="http://schemas.openxmlformats.org/officeDocument/2006/relationships/hyperlink" Target="http://ru.wikipedia.org/wiki/%D0%A6%D0%B2%D0%B5%D1%82%D0%BE%D0%BD%D0%BE%D0%B6%D0%BA%D0%B0" TargetMode="External"/><Relationship Id="rId4" Type="http://schemas.openxmlformats.org/officeDocument/2006/relationships/hyperlink" Target="http://ru.wikipedia.org/wiki/%D0%9A%D0%B0%D0%BF%D1%83%D1%81%D1%82%D0%B0" TargetMode="External"/><Relationship Id="rId9" Type="http://schemas.openxmlformats.org/officeDocument/2006/relationships/hyperlink" Target="http://ru.wikipedia.org/wiki/%D0%A2%D1%8B%D1%87%D0%B8%D0%BD%D0%BA%D0%B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Учебно-исследовательский 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«НЕЗАСЛУЖЕННО ЗАБЫТАЯ РЕПА»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Дима\Pictures\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000" r="5999" b="9333"/>
          <a:stretch>
            <a:fillRect/>
          </a:stretch>
        </p:blipFill>
        <p:spPr bwMode="auto">
          <a:xfrm>
            <a:off x="1403648" y="2420888"/>
            <a:ext cx="4286280" cy="3312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28184" y="3717032"/>
            <a:ext cx="277870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Выполнили учащиеся 7 класса: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Горшкова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Кристина,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Лотанова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Кристина,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Смирнова Алёна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Руководитель проекта: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Н.С.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Жаткина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Химический состав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32511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Репа – настоящий кладезь полезных веществ</a:t>
            </a:r>
            <a:endParaRPr lang="ru-RU" sz="2000" b="1" dirty="0"/>
          </a:p>
        </p:txBody>
      </p:sp>
      <p:pic>
        <p:nvPicPr>
          <p:cNvPr id="4" name="Содержимое 6" descr="химический состав реп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474353"/>
            <a:ext cx="8749610" cy="4955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Репа - диетический продукт питания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7858180" cy="507438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Калорийность 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из расчета на 100 грамм продукта - </a:t>
            </a:r>
            <a:r>
              <a:rPr lang="ru-RU" b="1" dirty="0" smtClean="0">
                <a:solidFill>
                  <a:srgbClr val="C00000"/>
                </a:solidFill>
              </a:rPr>
              <a:t>32ккал</a:t>
            </a:r>
          </a:p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Репа – 	                             пищевая ценность</a:t>
            </a:r>
            <a:endParaRPr lang="ru-RU" dirty="0" smtClean="0"/>
          </a:p>
          <a:p>
            <a:r>
              <a:rPr lang="ru-RU" dirty="0" smtClean="0"/>
              <a:t>Зола_________________________0,7г</a:t>
            </a:r>
          </a:p>
          <a:p>
            <a:r>
              <a:rPr lang="ru-RU" dirty="0" smtClean="0"/>
              <a:t>Крахмал______________________0,3г</a:t>
            </a:r>
          </a:p>
          <a:p>
            <a:r>
              <a:rPr lang="ru-RU" dirty="0" smtClean="0"/>
              <a:t>Моно- и дисахариды_____________5,9г</a:t>
            </a:r>
          </a:p>
          <a:p>
            <a:r>
              <a:rPr lang="ru-RU" dirty="0" smtClean="0"/>
              <a:t>Вода_________________________89,5г</a:t>
            </a:r>
          </a:p>
          <a:p>
            <a:r>
              <a:rPr lang="ru-RU" dirty="0" smtClean="0"/>
              <a:t>Органические кислоты____________0,1г</a:t>
            </a:r>
          </a:p>
          <a:p>
            <a:r>
              <a:rPr lang="ru-RU" dirty="0" smtClean="0"/>
              <a:t>Пищевые </a:t>
            </a:r>
            <a:r>
              <a:rPr lang="ru-RU" dirty="0" err="1" smtClean="0"/>
              <a:t>волокна_______________</a:t>
            </a:r>
            <a:r>
              <a:rPr lang="ru-RU" dirty="0" smtClean="0"/>
              <a:t> 1.9г</a:t>
            </a:r>
          </a:p>
          <a:p>
            <a:r>
              <a:rPr lang="ru-RU" dirty="0" smtClean="0"/>
              <a:t>Углеводы______________________6,2г</a:t>
            </a:r>
          </a:p>
          <a:p>
            <a:r>
              <a:rPr lang="ru-RU" dirty="0" smtClean="0"/>
              <a:t>Белки_________________________1,5г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Репа на обеденном столе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71612"/>
            <a:ext cx="4210080" cy="556096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«</a:t>
            </a:r>
            <a:r>
              <a:rPr lang="ru-RU" sz="2400" b="1" dirty="0" err="1" smtClean="0">
                <a:solidFill>
                  <a:srgbClr val="0070C0"/>
                </a:solidFill>
              </a:rPr>
              <a:t>Репня</a:t>
            </a:r>
            <a:r>
              <a:rPr lang="ru-RU" sz="2400" dirty="0" smtClean="0"/>
              <a:t>» - похлебка с солодом или толокном. </a:t>
            </a:r>
          </a:p>
          <a:p>
            <a:r>
              <a:rPr lang="ru-RU" sz="2400" dirty="0" smtClean="0"/>
              <a:t>«</a:t>
            </a:r>
            <a:r>
              <a:rPr lang="ru-RU" sz="2400" b="1" dirty="0" err="1" smtClean="0">
                <a:solidFill>
                  <a:srgbClr val="0070C0"/>
                </a:solidFill>
              </a:rPr>
              <a:t>Репник</a:t>
            </a:r>
            <a:r>
              <a:rPr lang="ru-RU" sz="2400" dirty="0" smtClean="0"/>
              <a:t>»: каша с тертой пареной репой. </a:t>
            </a:r>
          </a:p>
          <a:p>
            <a:r>
              <a:rPr lang="ru-RU" sz="2400" dirty="0" smtClean="0"/>
              <a:t>Пекли </a:t>
            </a:r>
            <a:r>
              <a:rPr lang="ru-RU" sz="2400" b="1" dirty="0" smtClean="0">
                <a:solidFill>
                  <a:srgbClr val="0070C0"/>
                </a:solidFill>
              </a:rPr>
              <a:t>пироги</a:t>
            </a:r>
            <a:r>
              <a:rPr lang="ru-RU" sz="2400" dirty="0" smtClean="0"/>
              <a:t> с репой на постном масле, подавали к рыбе и мясу </a:t>
            </a:r>
          </a:p>
          <a:p>
            <a:r>
              <a:rPr lang="ru-RU" sz="2400" dirty="0" smtClean="0"/>
              <a:t>Варили особый </a:t>
            </a:r>
            <a:r>
              <a:rPr lang="ru-RU" sz="2400" b="1" dirty="0" smtClean="0">
                <a:solidFill>
                  <a:srgbClr val="0070C0"/>
                </a:solidFill>
              </a:rPr>
              <a:t>реповый квас</a:t>
            </a:r>
            <a:r>
              <a:rPr lang="ru-RU" sz="2400" dirty="0" smtClean="0"/>
              <a:t>, рецепт которого, увы, до нас не дошел..</a:t>
            </a:r>
          </a:p>
          <a:p>
            <a:r>
              <a:rPr lang="ru-RU" sz="2400" dirty="0" smtClean="0"/>
              <a:t>Сейчас же существует множество рецептов, вкусных блюд из репы.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071546"/>
            <a:ext cx="4429156" cy="53578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Салат из репы и моркови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700" b="1" dirty="0" smtClean="0"/>
              <a:t>Рецепт см. в приложении</a:t>
            </a:r>
            <a:endParaRPr lang="ru-RU" sz="1700" dirty="0" smtClean="0"/>
          </a:p>
        </p:txBody>
      </p:sp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11679"/>
          <a:stretch/>
        </p:blipFill>
        <p:spPr bwMode="auto">
          <a:xfrm>
            <a:off x="5072066" y="1571612"/>
            <a:ext cx="3000396" cy="41434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Репа в медицине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8786842" cy="5572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сок корнеплодов репы</a:t>
            </a: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кашица вареных корнеплодов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solidFill>
                  <a:srgbClr val="0070C0"/>
                </a:solidFill>
              </a:rPr>
              <a:t>настои из листьев репы</a:t>
            </a:r>
            <a:r>
              <a:rPr lang="ru-RU" sz="2600" b="1" dirty="0" smtClean="0"/>
              <a:t>-</a:t>
            </a:r>
            <a:r>
              <a:rPr lang="ru-RU" sz="2600" dirty="0" smtClean="0"/>
              <a:t> </a:t>
            </a:r>
            <a:r>
              <a:rPr lang="ru-RU" sz="1900" b="1" dirty="0" smtClean="0">
                <a:solidFill>
                  <a:srgbClr val="C00000"/>
                </a:solidFill>
              </a:rPr>
              <a:t>профилактика кариеса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solidFill>
                  <a:srgbClr val="0070C0"/>
                </a:solidFill>
              </a:rPr>
              <a:t>мазь из протертой репы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   и гусиного жира               -   </a:t>
            </a:r>
            <a:r>
              <a:rPr lang="ru-RU" sz="1900" b="1" dirty="0" smtClean="0">
                <a:solidFill>
                  <a:srgbClr val="C00000"/>
                </a:solidFill>
              </a:rPr>
              <a:t>при обморожениях</a:t>
            </a:r>
            <a:r>
              <a:rPr lang="ru-RU" sz="19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solidFill>
                  <a:srgbClr val="0070C0"/>
                </a:solidFill>
              </a:rPr>
              <a:t>отвар корнеплода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   и кипяченый сок репы</a:t>
            </a:r>
            <a:r>
              <a:rPr lang="ru-RU" b="1" dirty="0" smtClean="0">
                <a:solidFill>
                  <a:srgbClr val="0070C0"/>
                </a:solidFill>
              </a:rPr>
              <a:t>   - </a:t>
            </a:r>
            <a:r>
              <a:rPr lang="ru-RU" sz="2000" b="1" dirty="0" smtClean="0">
                <a:solidFill>
                  <a:srgbClr val="C00000"/>
                </a:solidFill>
              </a:rPr>
              <a:t>при астме, сильном    простудном кашле, острых ларингитах, простудной потере голоса, сердцебиении, бессоннице</a:t>
            </a:r>
          </a:p>
          <a:p>
            <a:pP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071670" y="150017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28926" y="142873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596" y="164305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укрепление зубов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1643050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укрепление костных тканей организма 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1928794" y="242886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2428868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2714620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заболевание суставов (полиартрит)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71934" y="2928934"/>
            <a:ext cx="507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заболевание легких( острый бронхит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836712"/>
            <a:ext cx="8382000" cy="62981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Результаты анкетирования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среди обучающихся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среди жителей села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179512" y="2996952"/>
          <a:ext cx="4320480" cy="3024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088232"/>
              </a:tblGrid>
              <a:tr h="806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знающих ответ учеников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2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 Что такое репа?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51%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0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2. Где растет?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68 %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3. Для чего она нужна?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86 %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644008" y="2996952"/>
          <a:ext cx="4176464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</a:tblGrid>
              <a:tr h="73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Вопрос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знающий ответ людей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 Что такое репа?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100 %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2. Где растет?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98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3. Для чего она нужна?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100 %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1" name="Содержимое 5" descr="repaogor.jpg"/>
          <p:cNvPicPr>
            <a:picLocks noChangeAspect="1"/>
          </p:cNvPicPr>
          <p:nvPr/>
        </p:nvPicPr>
        <p:blipFill>
          <a:blip r:embed="rId2" cstate="print"/>
          <a:srcRect b="6491"/>
          <a:stretch>
            <a:fillRect/>
          </a:stretch>
        </p:blipFill>
        <p:spPr>
          <a:xfrm>
            <a:off x="5220072" y="116632"/>
            <a:ext cx="3428338" cy="201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82000" cy="70182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Заключение           </a:t>
            </a:r>
            <a:br>
              <a:rPr lang="ru-RU" sz="2800" dirty="0" smtClean="0"/>
            </a:br>
            <a:r>
              <a:rPr lang="ru-RU" sz="2800" dirty="0" smtClean="0"/>
              <a:t>                                 </a:t>
            </a:r>
            <a:r>
              <a:rPr lang="ru-RU" sz="2800" b="1" dirty="0" smtClean="0"/>
              <a:t>Р е </a:t>
            </a:r>
            <a:r>
              <a:rPr lang="ru-RU" sz="2800" b="1" dirty="0" err="1" smtClean="0"/>
              <a:t>п</a:t>
            </a:r>
            <a:r>
              <a:rPr lang="ru-RU" sz="2800" b="1" dirty="0" smtClean="0"/>
              <a:t> а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3542928" cy="176009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настоящий </a:t>
            </a:r>
            <a:r>
              <a:rPr lang="ru-RU" dirty="0" smtClean="0"/>
              <a:t>кладезь</a:t>
            </a:r>
          </a:p>
          <a:p>
            <a:r>
              <a:rPr lang="ru-RU" dirty="0" smtClean="0"/>
              <a:t>полезных веществ</a:t>
            </a:r>
          </a:p>
          <a:p>
            <a:r>
              <a:rPr lang="ru-RU" dirty="0" smtClean="0"/>
              <a:t>(углеводы, витамины, </a:t>
            </a:r>
          </a:p>
          <a:p>
            <a:r>
              <a:rPr lang="ru-RU" dirty="0" smtClean="0"/>
              <a:t>микроэлементы, </a:t>
            </a:r>
          </a:p>
          <a:p>
            <a:r>
              <a:rPr lang="ru-RU" dirty="0" err="1" smtClean="0"/>
              <a:t>глюкорафанин</a:t>
            </a:r>
            <a:r>
              <a:rPr lang="ru-RU" dirty="0" smtClean="0"/>
              <a:t>) </a:t>
            </a:r>
          </a:p>
          <a:p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half" idx="3"/>
          </p:nvPr>
        </p:nvSpPr>
        <p:spPr>
          <a:xfrm>
            <a:off x="4716016" y="2060848"/>
            <a:ext cx="4113783" cy="12241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диетический     продукт питания (низкокалорийный)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1000" y="4293097"/>
            <a:ext cx="4041648" cy="230162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лекарственное растение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9" name="Содержимое 18"/>
          <p:cNvSpPr>
            <a:spLocks noGrp="1"/>
          </p:cNvSpPr>
          <p:nvPr>
            <p:ph sz="quarter" idx="4"/>
          </p:nvPr>
        </p:nvSpPr>
        <p:spPr>
          <a:xfrm>
            <a:off x="4644008" y="3645024"/>
            <a:ext cx="4041775" cy="2661663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встречается в сказках, пословицах, поговорках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39752" y="1628800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88024" y="1556792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067944" y="1772816"/>
            <a:ext cx="108012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131840" y="1700808"/>
            <a:ext cx="648072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Содержимое 7" descr="реп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725144"/>
            <a:ext cx="2520280" cy="1998943"/>
          </a:xfrm>
          <a:prstGeom prst="rect">
            <a:avLst/>
          </a:prstGeom>
        </p:spPr>
      </p:pic>
      <p:pic>
        <p:nvPicPr>
          <p:cNvPr id="21" name="Содержимое 4" descr="26030750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725144"/>
            <a:ext cx="4269030" cy="1993157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78874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На протяжении тысячелетий репа была основным продуктом питания северных славян (</a:t>
            </a:r>
            <a:r>
              <a:rPr lang="ru-RU" sz="3200" dirty="0" err="1" smtClean="0"/>
              <a:t>русичей</a:t>
            </a:r>
            <a:r>
              <a:rPr lang="ru-RU" sz="3200" dirty="0" smtClean="0"/>
              <a:t>).</a:t>
            </a:r>
          </a:p>
          <a:p>
            <a:endParaRPr lang="ru-RU" sz="3200" dirty="0" smtClean="0"/>
          </a:p>
          <a:p>
            <a:r>
              <a:rPr lang="ru-RU" sz="3200" dirty="0" smtClean="0"/>
              <a:t>Репа содержит редко встречающийся компонент - </a:t>
            </a:r>
            <a:r>
              <a:rPr lang="ru-RU" sz="3200" dirty="0" err="1" smtClean="0"/>
              <a:t>глюкорафанин</a:t>
            </a:r>
            <a:r>
              <a:rPr lang="ru-RU" sz="3200" dirty="0" smtClean="0"/>
              <a:t>, предохраняющий нас </a:t>
            </a:r>
          </a:p>
          <a:p>
            <a:pPr>
              <a:buNone/>
            </a:pPr>
            <a:r>
              <a:rPr lang="ru-RU" sz="3200" dirty="0" smtClean="0"/>
              <a:t>  от рака и сахарного диабета. 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В репе много полезных веществ. </a:t>
            </a:r>
          </a:p>
        </p:txBody>
      </p:sp>
      <p:pic>
        <p:nvPicPr>
          <p:cNvPr id="4" name="Рисунок 3" descr="http://rujazi.com/images/classified/670067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214686"/>
            <a:ext cx="2343150" cy="249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578874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Объект исследования: </a:t>
            </a:r>
          </a:p>
          <a:p>
            <a:pPr>
              <a:buNone/>
            </a:pPr>
            <a:r>
              <a:rPr lang="ru-RU" b="1" dirty="0" smtClean="0"/>
              <a:t>                                       </a:t>
            </a:r>
            <a:r>
              <a:rPr lang="ru-RU" dirty="0" smtClean="0"/>
              <a:t>овощное растение – репа.</a:t>
            </a:r>
          </a:p>
          <a:p>
            <a:pPr>
              <a:buNone/>
            </a:pPr>
            <a:r>
              <a:rPr lang="ru-RU" b="1" dirty="0" smtClean="0"/>
              <a:t>Цели работы: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   </a:t>
            </a:r>
            <a:r>
              <a:rPr lang="ru-RU" dirty="0" smtClean="0"/>
              <a:t> изучить питательные и целебные свойства репы;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выявить ее значимость и применение в  медицине.</a:t>
            </a:r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1) узнать историю репы;</a:t>
            </a:r>
          </a:p>
          <a:p>
            <a:pPr>
              <a:buNone/>
            </a:pPr>
            <a:r>
              <a:rPr lang="ru-RU" dirty="0" smtClean="0"/>
              <a:t>         2) изучить биологические свойства репы;</a:t>
            </a:r>
          </a:p>
          <a:p>
            <a:pPr>
              <a:buNone/>
            </a:pPr>
            <a:r>
              <a:rPr lang="ru-RU" dirty="0" smtClean="0"/>
              <a:t>         3) выявить полезные качества репы, используемые человеком;</a:t>
            </a:r>
          </a:p>
          <a:p>
            <a:pPr>
              <a:buNone/>
            </a:pPr>
            <a:r>
              <a:rPr lang="ru-RU" dirty="0" smtClean="0"/>
              <a:t>         4) узнать рецепты приготовления блюд из репы.</a:t>
            </a:r>
          </a:p>
          <a:p>
            <a:pPr>
              <a:buNone/>
            </a:pPr>
            <a:r>
              <a:rPr lang="ru-RU" b="1" dirty="0" smtClean="0"/>
              <a:t>Практическая значимость работы: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изучение забытого растения репы поможет многим людям избавиться от лишнего веса и обеспечит профилактику многих заболеваний.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Репа – исконно русский овощ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443914" cy="535785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Репа - древняя культура, прародительница овощных культур, возделываемых на Руси. </a:t>
            </a:r>
          </a:p>
          <a:p>
            <a:r>
              <a:rPr lang="ru-RU" sz="2400" b="1" dirty="0" smtClean="0"/>
              <a:t> Предположительно, репа появилась в период возникновения земледелия. Участки, на которых производились посевы, называли </a:t>
            </a:r>
            <a:r>
              <a:rPr lang="ru-RU" sz="2400" b="1" dirty="0" err="1" smtClean="0">
                <a:solidFill>
                  <a:srgbClr val="C00000"/>
                </a:solidFill>
              </a:rPr>
              <a:t>репищами</a:t>
            </a:r>
            <a:r>
              <a:rPr lang="ru-RU" sz="2400" b="1" dirty="0" smtClean="0"/>
              <a:t>. </a:t>
            </a:r>
          </a:p>
          <a:p>
            <a:r>
              <a:rPr lang="ru-RU" sz="2400" b="1" dirty="0" smtClean="0"/>
              <a:t>Репа- полезный овощ. Её ели в сыром виде, варёную, пареную.</a:t>
            </a:r>
          </a:p>
          <a:p>
            <a:r>
              <a:rPr lang="ru-RU" sz="2400" b="1" dirty="0" smtClean="0"/>
              <a:t>До XIX века репа играла на Руси </a:t>
            </a:r>
          </a:p>
          <a:p>
            <a:pPr>
              <a:buNone/>
            </a:pPr>
            <a:r>
              <a:rPr lang="ru-RU" sz="2400" b="1" dirty="0" smtClean="0"/>
              <a:t>ту же роль, что теперь картофель.</a:t>
            </a:r>
          </a:p>
          <a:p>
            <a:pPr>
              <a:buNone/>
            </a:pPr>
            <a:r>
              <a:rPr lang="ru-RU" sz="2400" b="1" dirty="0" smtClean="0"/>
              <a:t>Русский народ ценил репу за её </a:t>
            </a:r>
          </a:p>
          <a:p>
            <a:pPr>
              <a:buNone/>
            </a:pPr>
            <a:r>
              <a:rPr lang="ru-RU" sz="2400" b="1" dirty="0" smtClean="0"/>
              <a:t>полезные свойства, не случайно она</a:t>
            </a:r>
          </a:p>
          <a:p>
            <a:pPr>
              <a:buNone/>
            </a:pPr>
            <a:r>
              <a:rPr lang="ru-RU" sz="2400" b="1" dirty="0" smtClean="0"/>
              <a:t> считается исконно русским овощем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pic>
        <p:nvPicPr>
          <p:cNvPr id="7" name="Содержимое 3" descr="28289ce0c4581d22b48406757b35ad74.jpg"/>
          <p:cNvPicPr>
            <a:picLocks noChangeAspect="1"/>
          </p:cNvPicPr>
          <p:nvPr/>
        </p:nvPicPr>
        <p:blipFill>
          <a:blip r:embed="rId2" cstate="print"/>
          <a:srcRect t="26786"/>
          <a:stretch>
            <a:fillRect/>
          </a:stretch>
        </p:blipFill>
        <p:spPr>
          <a:xfrm>
            <a:off x="6500826" y="4071942"/>
            <a:ext cx="2643174" cy="2341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280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737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 Руси с репой было связано много обычаев, поверий, пословиц и поговорок: </a:t>
            </a:r>
          </a:p>
          <a:p>
            <a:pPr>
              <a:buNone/>
            </a:pPr>
            <a:r>
              <a:rPr lang="ru-RU" dirty="0" smtClean="0"/>
              <a:t>«Хороша девка, как мытая репка», </a:t>
            </a:r>
          </a:p>
          <a:p>
            <a:pPr>
              <a:buNone/>
            </a:pPr>
            <a:r>
              <a:rPr lang="ru-RU" dirty="0" smtClean="0"/>
              <a:t>«На спине не репу сеять»,</a:t>
            </a:r>
          </a:p>
          <a:p>
            <a:pPr>
              <a:buNone/>
            </a:pPr>
            <a:r>
              <a:rPr lang="ru-RU" dirty="0" smtClean="0"/>
              <a:t>« Проще пареной репы»</a:t>
            </a:r>
          </a:p>
          <a:p>
            <a:pPr>
              <a:buNone/>
            </a:pPr>
            <a:r>
              <a:rPr lang="ru-RU" dirty="0" smtClean="0"/>
              <a:t>«В землю крошки, а из земли лепешки»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Репе посвящена русская народная сказка                </a:t>
            </a:r>
          </a:p>
          <a:p>
            <a:pPr algn="ctr">
              <a:buNone/>
            </a:pPr>
            <a:r>
              <a:rPr lang="ru-RU" dirty="0" smtClean="0"/>
              <a:t>                        «Репка»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247563003_8f86865d134f004e6a3d40996e6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14818"/>
            <a:ext cx="3857652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5" descr="repaogor.jpg"/>
          <p:cNvPicPr>
            <a:picLocks noChangeAspect="1"/>
          </p:cNvPicPr>
          <p:nvPr/>
        </p:nvPicPr>
        <p:blipFill>
          <a:blip r:embed="rId3" cstate="print"/>
          <a:srcRect l="42453"/>
          <a:stretch>
            <a:fillRect/>
          </a:stretch>
        </p:blipFill>
        <p:spPr>
          <a:xfrm rot="5400000">
            <a:off x="6596295" y="690325"/>
            <a:ext cx="2055258" cy="2246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ru-RU" dirty="0" smtClean="0"/>
              <a:t>Немного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Репа – древняя овощная культура  Европы  и Азии. Ее история длится  уже не менее шести тысячелетий: </a:t>
            </a:r>
          </a:p>
          <a:p>
            <a:pPr>
              <a:buNone/>
            </a:pPr>
            <a:r>
              <a:rPr lang="ru-RU" dirty="0" smtClean="0"/>
              <a:t>   - у персов считалась пищей рабов и бедноты; </a:t>
            </a:r>
          </a:p>
          <a:p>
            <a:pPr>
              <a:buNone/>
            </a:pPr>
            <a:r>
              <a:rPr lang="ru-RU" dirty="0" smtClean="0"/>
              <a:t>   - египтяне кормили репой строителей знаменитых пирамид – гробниц фараонов;</a:t>
            </a:r>
          </a:p>
          <a:p>
            <a:pPr>
              <a:buFontTx/>
              <a:buChar char="-"/>
            </a:pPr>
            <a:r>
              <a:rPr lang="ru-RU" dirty="0" smtClean="0"/>
              <a:t>«</a:t>
            </a:r>
            <a:r>
              <a:rPr lang="ru-RU" dirty="0" err="1" smtClean="0"/>
              <a:t>русичам</a:t>
            </a:r>
            <a:r>
              <a:rPr lang="ru-RU" dirty="0" smtClean="0"/>
              <a:t>» служила основным продуктом питания ещё в далёкие дохристианские времена. </a:t>
            </a:r>
          </a:p>
          <a:p>
            <a:pPr>
              <a:buFontTx/>
              <a:buChar char="-"/>
            </a:pPr>
            <a:r>
              <a:rPr lang="ru-RU" dirty="0" smtClean="0"/>
              <a:t>В античную эпоху репа была распространена в Греции,  в Риме. Население Эллады называло ее </a:t>
            </a:r>
            <a:r>
              <a:rPr lang="ru-RU" dirty="0" err="1" smtClean="0"/>
              <a:t>гара</a:t>
            </a:r>
            <a:r>
              <a:rPr lang="ru-RU" dirty="0" smtClean="0"/>
              <a:t>, т.е. быстрорастущая.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24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/>
          </a:bodyPr>
          <a:lstStyle/>
          <a:p>
            <a:r>
              <a:rPr lang="ru-RU" dirty="0" smtClean="0"/>
              <a:t>До Екатерининских времён репа была основным овощем в русской кухне не только у простого народа, но и купечества и дворянства.</a:t>
            </a:r>
          </a:p>
          <a:p>
            <a:r>
              <a:rPr lang="ru-RU" dirty="0" smtClean="0"/>
              <a:t> Во время правления Екатерины</a:t>
            </a:r>
            <a:r>
              <a:rPr lang="en-US" dirty="0" smtClean="0"/>
              <a:t> II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картофель  медленно вытеснил  репу. </a:t>
            </a:r>
          </a:p>
          <a:p>
            <a:r>
              <a:rPr lang="ru-RU" dirty="0" smtClean="0"/>
              <a:t>В 20 веке готовить из репы было уже чем-то простонародным, даже неприличным.</a:t>
            </a:r>
          </a:p>
          <a:p>
            <a:r>
              <a:rPr lang="ru-RU" dirty="0" smtClean="0"/>
              <a:t>В настоящее время утеряны многие секреты приготовления и рецепты блюд на основе репы.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7858180" cy="92869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Репа (</a:t>
            </a:r>
            <a:r>
              <a:rPr lang="ru-RU" sz="2200" u="sng" dirty="0" smtClean="0">
                <a:hlinkClick r:id="rId2" tooltip="Латинский язык"/>
              </a:rPr>
              <a:t>лат.</a:t>
            </a:r>
            <a:r>
              <a:rPr lang="la-Latn" sz="2200" dirty="0" smtClean="0"/>
              <a:t>Brassica rapa</a:t>
            </a:r>
            <a:r>
              <a:rPr lang="ru-RU" sz="2200" dirty="0" smtClean="0"/>
              <a:t>) — однолетнее или двулетнее </a:t>
            </a:r>
            <a:r>
              <a:rPr lang="ru-RU" sz="2200" u="sng" dirty="0" smtClean="0">
                <a:hlinkClick r:id="rId3" tooltip="Трава"/>
              </a:rPr>
              <a:t>травянистое</a:t>
            </a:r>
            <a:r>
              <a:rPr lang="ru-RU" sz="2200" dirty="0" smtClean="0"/>
              <a:t>  растение, вид рода </a:t>
            </a:r>
            <a:r>
              <a:rPr lang="ru-RU" sz="2200" u="sng" dirty="0" smtClean="0">
                <a:hlinkClick r:id="rId4" tooltip="Капуста"/>
              </a:rPr>
              <a:t>Капуста</a:t>
            </a:r>
            <a:r>
              <a:rPr lang="ru-RU" sz="2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00496" y="1000108"/>
            <a:ext cx="5000628" cy="6271281"/>
          </a:xfrm>
        </p:spPr>
        <p:txBody>
          <a:bodyPr>
            <a:normAutofit/>
          </a:bodyPr>
          <a:lstStyle/>
          <a:p>
            <a:endParaRPr lang="ru-RU" sz="1600" u="sng" dirty="0" smtClean="0">
              <a:hlinkClick r:id="rId5" tooltip="Корень"/>
            </a:endParaRPr>
          </a:p>
          <a:p>
            <a:r>
              <a:rPr lang="ru-RU" sz="1800" b="1" u="sng" dirty="0" smtClean="0">
                <a:solidFill>
                  <a:srgbClr val="00B050"/>
                </a:solidFill>
                <a:hlinkClick r:id="rId5" tooltip="Корень"/>
              </a:rPr>
              <a:t>Корень</a:t>
            </a:r>
            <a:r>
              <a:rPr lang="ru-RU" sz="1800" b="1" u="sng" dirty="0" smtClean="0">
                <a:solidFill>
                  <a:srgbClr val="00B050"/>
                </a:solidFill>
              </a:rPr>
              <a:t>-</a:t>
            </a:r>
            <a:r>
              <a:rPr lang="ru-RU" sz="1800" b="1" dirty="0" smtClean="0"/>
              <a:t> утолщённый, мясистый.</a:t>
            </a:r>
          </a:p>
          <a:p>
            <a:r>
              <a:rPr lang="ru-RU" sz="1800" b="1" u="sng" dirty="0" smtClean="0">
                <a:solidFill>
                  <a:srgbClr val="00B050"/>
                </a:solidFill>
                <a:hlinkClick r:id="rId6" tooltip="Стебель"/>
              </a:rPr>
              <a:t>Стебель</a:t>
            </a:r>
            <a:r>
              <a:rPr lang="ru-RU" sz="1800" b="1" u="sng" dirty="0" smtClean="0">
                <a:solidFill>
                  <a:srgbClr val="00B050"/>
                </a:solidFill>
              </a:rPr>
              <a:t>-</a:t>
            </a:r>
            <a:r>
              <a:rPr lang="ru-RU" sz="1800" b="1" dirty="0" smtClean="0"/>
              <a:t> высокий, сильно облиственный.</a:t>
            </a:r>
          </a:p>
          <a:p>
            <a:r>
              <a:rPr lang="ru-RU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Прикорневые</a:t>
            </a:r>
            <a:r>
              <a:rPr lang="ru-RU" sz="1800" b="1" dirty="0" smtClean="0">
                <a:solidFill>
                  <a:srgbClr val="00B050"/>
                </a:solidFill>
              </a:rPr>
              <a:t> </a:t>
            </a:r>
            <a:r>
              <a:rPr lang="ru-RU" sz="1800" b="1" u="sng" dirty="0" smtClean="0">
                <a:solidFill>
                  <a:srgbClr val="00B050"/>
                </a:solidFill>
                <a:hlinkClick r:id="rId7" tooltip="Лист"/>
              </a:rPr>
              <a:t>листья</a:t>
            </a:r>
            <a:r>
              <a:rPr lang="ru-RU" sz="1800" b="1" dirty="0" smtClean="0">
                <a:solidFill>
                  <a:srgbClr val="00B050"/>
                </a:solidFill>
              </a:rPr>
              <a:t> -</a:t>
            </a:r>
            <a:r>
              <a:rPr lang="ru-RU" sz="1800" b="1" dirty="0" smtClean="0"/>
              <a:t>зелёные, лировидно-перисто-надрезанные, жестко волосистые. </a:t>
            </a:r>
          </a:p>
          <a:p>
            <a:r>
              <a:rPr lang="ru-RU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Стеблевые листья- </a:t>
            </a:r>
            <a:r>
              <a:rPr lang="ru-RU" sz="1800" b="1" dirty="0" smtClean="0"/>
              <a:t>сидячие, зубчатые или цельнокрайние.</a:t>
            </a:r>
          </a:p>
          <a:p>
            <a:r>
              <a:rPr lang="ru-RU" sz="1800" b="1" u="sng" dirty="0" smtClean="0">
                <a:hlinkClick r:id="rId8" tooltip="Лепесток"/>
              </a:rPr>
              <a:t>Лепестки</a:t>
            </a:r>
            <a:r>
              <a:rPr lang="ru-RU" sz="1800" b="1" u="sng" dirty="0" smtClean="0"/>
              <a:t>-</a:t>
            </a:r>
            <a:r>
              <a:rPr lang="ru-RU" sz="1800" b="1" dirty="0" smtClean="0"/>
              <a:t> золотисто-жёлтые или матово-бледно-жёлтые</a:t>
            </a:r>
          </a:p>
          <a:p>
            <a:r>
              <a:rPr lang="ru-RU" sz="1800" b="1" u="sng" dirty="0" smtClean="0">
                <a:hlinkClick r:id="rId9" tooltip="Тычинка"/>
              </a:rPr>
              <a:t>Тычинки</a:t>
            </a:r>
            <a:r>
              <a:rPr lang="ru-RU" sz="1800" b="1" dirty="0" smtClean="0"/>
              <a:t> -отклонённые, длинные, прямостоячие. </a:t>
            </a:r>
          </a:p>
          <a:p>
            <a:r>
              <a:rPr lang="ru-RU" sz="1800" b="1" u="sng" dirty="0" smtClean="0">
                <a:hlinkClick r:id="rId10" tooltip="Цветоножка"/>
              </a:rPr>
              <a:t>Цветоножка</a:t>
            </a:r>
            <a:r>
              <a:rPr lang="ru-RU" sz="1800" b="1" dirty="0" smtClean="0"/>
              <a:t> при цветении отклонена под острым углом, 3—8 см длиной.</a:t>
            </a:r>
          </a:p>
          <a:p>
            <a:r>
              <a:rPr lang="ru-RU" sz="1800" b="1" u="sng" dirty="0" smtClean="0">
                <a:hlinkClick r:id="rId11" tooltip="Стручок"/>
              </a:rPr>
              <a:t>Стручки</a:t>
            </a:r>
            <a:r>
              <a:rPr lang="ru-RU" sz="1800" b="1" dirty="0" smtClean="0"/>
              <a:t> прямостоячие, узловатые, короткие. </a:t>
            </a:r>
          </a:p>
          <a:p>
            <a:endParaRPr lang="ru-RU" sz="1800" dirty="0"/>
          </a:p>
        </p:txBody>
      </p:sp>
      <p:pic>
        <p:nvPicPr>
          <p:cNvPr id="6" name="Содержимое 5" descr="от корня до цветка.jpg"/>
          <p:cNvPicPr>
            <a:picLocks noGrp="1" noChangeAspect="1"/>
          </p:cNvPicPr>
          <p:nvPr>
            <p:ph sz="half" idx="1"/>
          </p:nvPr>
        </p:nvPicPr>
        <p:blipFill>
          <a:blip r:embed="rId12" cstate="print"/>
          <a:stretch>
            <a:fillRect/>
          </a:stretch>
        </p:blipFill>
        <p:spPr>
          <a:xfrm>
            <a:off x="357158" y="1157662"/>
            <a:ext cx="3643338" cy="5700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35719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Особенности выращивания репы</a:t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14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21"/>
                <a:gridCol w="7195279"/>
              </a:tblGrid>
              <a:tr h="382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Параметр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Расшифровка параметра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2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кислотность почвы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неприхотливое в выращивании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растение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Полив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влаголюбивое растение.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к посадке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Участок под репу начинают готовить с осени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Удобрения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Органические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,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калийные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азотные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фосфатные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удобрения .Внесение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свежего навоза приводит к образованию пустотелых корнеплодов репы.</a:t>
                      </a:r>
                    </a:p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Эффективны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подкормки золой и жидкими органическими удобрениями.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Хорошие предшественники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Картофель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бобы, огурцы, томат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Плохие предшественники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Редис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репа, редька,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турнепс,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кресс-салат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капусты,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хрен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 посадки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Семена прорастают при +2 - +5 °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летнего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потребления- в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начале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мая, для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осенне-зимнего - в конце июня - начале июля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Схема посадки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 высева семян репы - 0,3 г/м².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Глубина посадки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Семена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репы заделывают на глубину 1,5-2 см. Почву нужно замульчировать.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Проблемы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 и вредители репы: кила,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листогрызущие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насекомые. Многие растения в совместных посадках в состоянии сами позаботиться о своих соседях и защитить их.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Уход и выращивание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Регулярные прополки, рыхления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междурядий (каждые 2 недели),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прореживание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всходов,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полив.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Сорта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Сорта репы: Белая ночь, Гейша, Петровская 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Уборка урожая репы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уборке урожая репы приступают через 6-12 недель после посева (в зависимости от сорта).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Урожайность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репы - 3 кг с 1 м².</a:t>
                      </a:r>
                    </a:p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Корнеплоды репы, попавшие под заморозки, для хранения не годятся.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Содержимое 5" descr="0012-012-Repa.jpg"/>
          <p:cNvPicPr>
            <a:picLocks noChangeAspect="1"/>
          </p:cNvPicPr>
          <p:nvPr/>
        </p:nvPicPr>
        <p:blipFill>
          <a:blip r:embed="rId2" cstate="print"/>
          <a:srcRect t="16510" r="57547" b="12735"/>
          <a:stretch>
            <a:fillRect/>
          </a:stretch>
        </p:blipFill>
        <p:spPr>
          <a:xfrm>
            <a:off x="6786578" y="214290"/>
            <a:ext cx="1928826" cy="2035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317</TotalTime>
  <Words>992</Words>
  <Application>Microsoft Office PowerPoint</Application>
  <PresentationFormat>Экран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Учебно-исследовательский проект   «НЕЗАСЛУЖЕННО ЗАБЫТАЯ РЕПА» </vt:lpstr>
      <vt:lpstr>Слайд 2</vt:lpstr>
      <vt:lpstr>Слайд 3</vt:lpstr>
      <vt:lpstr>Репа – исконно русский овощ</vt:lpstr>
      <vt:lpstr>Слайд 5</vt:lpstr>
      <vt:lpstr>Немного истории</vt:lpstr>
      <vt:lpstr>Слайд 7</vt:lpstr>
      <vt:lpstr>Репа (лат.Brassica rapa) — однолетнее или двулетнее травянистое  растение, вид рода Капуста  </vt:lpstr>
      <vt:lpstr>Особенности выращивания репы </vt:lpstr>
      <vt:lpstr>Химический состав</vt:lpstr>
      <vt:lpstr>Репа - диетический продукт питания</vt:lpstr>
      <vt:lpstr>Репа на обеденном столе </vt:lpstr>
      <vt:lpstr>         Репа в медицине</vt:lpstr>
      <vt:lpstr>Результаты анкетирования</vt:lpstr>
      <vt:lpstr>  Заключение                                             Р е п 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Учебно-исследовательский проект   «НЕЗАСЛУЖЕННО ЗАБЫТАЯ РЕПА» </dc:title>
  <dc:creator>Дима</dc:creator>
  <cp:lastModifiedBy>Windows User</cp:lastModifiedBy>
  <cp:revision>37</cp:revision>
  <dcterms:created xsi:type="dcterms:W3CDTF">2018-03-14T16:48:05Z</dcterms:created>
  <dcterms:modified xsi:type="dcterms:W3CDTF">2018-04-10T17:32:00Z</dcterms:modified>
</cp:coreProperties>
</file>